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2B61C0-E877-4A4A-8B7F-A063DF5BC1F2}">
  <a:tblStyle styleId="{332B61C0-E877-4A4A-8B7F-A063DF5BC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addb7dafa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addb7dafa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addb7dafa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addb7dafa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addb7daf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addb7daf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addb7daf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addb7daf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addb7daf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addb7daf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ac973282d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ac973282d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addb7daf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addb7daf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b0d7fad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b0d7fad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b1a98a4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b1a98a4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b1a98a41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b1a98a41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ac973282d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ac973282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ac973282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ac973282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ac973282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ac973282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ac973282d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ac973282d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ac973282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ac973282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ac973282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ac973282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ac973282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ac973282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ac973282d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ac973282d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ac973282d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ac973282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89350"/>
            <a:ext cx="85206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00">
                <a:solidFill>
                  <a:srgbClr val="212529"/>
                </a:solidFill>
                <a:highlight>
                  <a:srgbClr val="FFFFFF"/>
                </a:highlight>
              </a:rPr>
              <a:t>An exploration of properties of point clouds of individual trees extracted from a larger UAV LiDAR survey</a:t>
            </a:r>
            <a:endParaRPr b="1"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3414450" y="4339850"/>
            <a:ext cx="2315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July 10, 2024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IGARSS 2024, </a:t>
            </a:r>
            <a:r>
              <a:rPr lang="en-GB">
                <a:solidFill>
                  <a:schemeClr val="dk1"/>
                </a:solidFill>
              </a:rPr>
              <a:t>Athens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124000" y="3266775"/>
            <a:ext cx="48960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Ivan Dubrovin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Skolkovo Institute of Science and Technology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50" y="139225"/>
            <a:ext cx="1386025" cy="155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126025" y="4364175"/>
            <a:ext cx="2179725" cy="699363"/>
            <a:chOff x="126025" y="4364175"/>
            <a:chExt cx="2179725" cy="699363"/>
          </a:xfrm>
        </p:grpSpPr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025" y="4413425"/>
              <a:ext cx="276225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6025" y="4740775"/>
              <a:ext cx="276225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 txBox="1"/>
            <p:nvPr/>
          </p:nvSpPr>
          <p:spPr>
            <a:xfrm>
              <a:off x="402250" y="4364175"/>
              <a:ext cx="133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</a:rPr>
                <a:t>/iod-ine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402250" y="4694238"/>
              <a:ext cx="190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</a:rPr>
                <a:t>/in/mr-ivan-dubrovin/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Logistic regression classification results</a:t>
            </a:r>
            <a:endParaRPr b="1"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1029" l="4198" r="8685" t="7033"/>
          <a:stretch/>
        </p:blipFill>
        <p:spPr>
          <a:xfrm>
            <a:off x="119525" y="1233500"/>
            <a:ext cx="4437926" cy="35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13911" t="10642"/>
          <a:stretch/>
        </p:blipFill>
        <p:spPr>
          <a:xfrm>
            <a:off x="4691499" y="1303442"/>
            <a:ext cx="4332976" cy="337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Logistic regression coefficients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75" y="1112800"/>
            <a:ext cx="5980950" cy="3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6453525" y="1394400"/>
            <a:ext cx="2431200" cy="29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Coefficients of logistic regression are treated as proxy for feature importances to see which features have predictive power.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6"/>
            <a:ext cx="9144000" cy="457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5756"/>
            <a:ext cx="9144000" cy="457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5756"/>
            <a:ext cx="9144000" cy="457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/>
              <a:t>Experiment 2: Tree clouds as 3D distributions</a:t>
            </a:r>
            <a:endParaRPr b="1" sz="2520"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Scale and merge multiple trees of the same species into a “super-tree”, fit a 3D kernel density estimator for each species.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For a tree cloud we need to classify, calculate</a:t>
            </a:r>
            <a:r>
              <a:rPr lang="en-GB" sz="1600">
                <a:solidFill>
                  <a:schemeClr val="dk1"/>
                </a:solidFill>
              </a:rPr>
              <a:t> log-likelihoods for each of the per-species densities.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Classify a tree cloud by assigning the class with the highest likelihood.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174925"/>
            <a:ext cx="4527602" cy="337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491" y="214963"/>
            <a:ext cx="2565600" cy="47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2246" l="35650" r="32564" t="11007"/>
          <a:stretch/>
        </p:blipFill>
        <p:spPr>
          <a:xfrm>
            <a:off x="6240982" y="278838"/>
            <a:ext cx="2800475" cy="45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00" y="246725"/>
            <a:ext cx="2469200" cy="46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Classification results: multiclass</a:t>
            </a:r>
            <a:endParaRPr b="1"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3999900" cy="24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Overall accuracy is very low.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Better distinguishes among coniferous species than </a:t>
            </a:r>
            <a:r>
              <a:rPr lang="en-GB" sz="1600">
                <a:solidFill>
                  <a:schemeClr val="dk1"/>
                </a:solidFill>
              </a:rPr>
              <a:t>deciduous.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170125"/>
            <a:ext cx="4429551" cy="357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9"/>
          <p:cNvGraphicFramePr/>
          <p:nvPr/>
        </p:nvGraphicFramePr>
        <p:xfrm>
          <a:off x="850763" y="37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{332B61C0-E877-4A4A-8B7F-A063DF5BC1F2}</a:tableStyleId>
              </a:tblPr>
              <a:tblGrid>
                <a:gridCol w="1985975"/>
                <a:gridCol w="935800"/>
              </a:tblGrid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Overall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Deciduous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23.4%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Coniferous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48.1%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Classification results: reduced to binary</a:t>
            </a:r>
            <a:endParaRPr b="1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This approach </a:t>
            </a:r>
            <a:r>
              <a:rPr lang="en-GB" sz="1600">
                <a:solidFill>
                  <a:schemeClr val="dk1"/>
                </a:solidFill>
              </a:rPr>
              <a:t>distinguishes</a:t>
            </a:r>
            <a:r>
              <a:rPr lang="en-GB" sz="1600">
                <a:solidFill>
                  <a:schemeClr val="dk1"/>
                </a:solidFill>
              </a:rPr>
              <a:t> between </a:t>
            </a:r>
            <a:r>
              <a:rPr lang="en-GB" sz="1600">
                <a:solidFill>
                  <a:schemeClr val="dk1"/>
                </a:solidFill>
              </a:rPr>
              <a:t>deciduous</a:t>
            </a:r>
            <a:r>
              <a:rPr lang="en-GB" sz="1600">
                <a:solidFill>
                  <a:schemeClr val="dk1"/>
                </a:solidFill>
              </a:rPr>
              <a:t> and coniferous trees reasonably well (still worse than unoptimized LR from experiment 1).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Note: we used the same seven kernel densities, but transformed labels to binary on the fly.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170125"/>
            <a:ext cx="4527600" cy="34435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" name="Google Shape;215;p30"/>
          <p:cNvGraphicFramePr/>
          <p:nvPr/>
        </p:nvGraphicFramePr>
        <p:xfrm>
          <a:off x="850763" y="37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{332B61C0-E877-4A4A-8B7F-A063DF5BC1F2}</a:tableStyleId>
              </a:tblPr>
              <a:tblGrid>
                <a:gridCol w="1985975"/>
                <a:gridCol w="935800"/>
              </a:tblGrid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Overall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</a:t>
                      </a:r>
                      <a:r>
                        <a:rPr lang="en-GB"/>
                        <a:t>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Deciduous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76</a:t>
                      </a:r>
                      <a:r>
                        <a:rPr lang="en-GB"/>
                        <a:t>.6%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Accuracy: Coniferous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74</a:t>
                      </a:r>
                      <a:r>
                        <a:rPr lang="en-GB"/>
                        <a:t>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Final remarks</a:t>
            </a:r>
            <a:endParaRPr b="1"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Experiment 1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An open dataset, potentially useful in many ways.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An easy way to visually understand manual features (and any manual metrics that can be derived from a point cloud).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2" name="Google Shape;222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Experiment 2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Interesting approach, easy to implement, but the results are not good enough.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The inference is very slow.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No real increase in result quality with increasing dataset size.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90250" y="450150"/>
            <a:ext cx="661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The dataset you will see is freely available to download.</a:t>
            </a:r>
            <a:r>
              <a:rPr lang="en-GB" sz="3300"/>
              <a:t> </a:t>
            </a:r>
            <a:r>
              <a:rPr lang="en-GB" sz="3300"/>
              <a:t>The link will be at the end of the presentation.</a:t>
            </a:r>
            <a:endParaRPr sz="33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1816625"/>
            <a:ext cx="45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Thank you!</a:t>
            </a:r>
            <a:endParaRPr b="1" sz="2820"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11700" y="2524075"/>
            <a:ext cx="49938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Follow the link to download the data and accompanying code.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I will be happy to answer any questions!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125" y="1482300"/>
            <a:ext cx="2832951" cy="28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4105300" y="4315250"/>
            <a:ext cx="49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kaggle.com/datasets/sentinel3734/uav-point-clouds-of-individual-trees</a:t>
            </a:r>
            <a:endParaRPr sz="1200"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126025" y="4364175"/>
            <a:ext cx="2179725" cy="699363"/>
            <a:chOff x="126025" y="4364175"/>
            <a:chExt cx="2179725" cy="699363"/>
          </a:xfrm>
        </p:grpSpPr>
        <p:pic>
          <p:nvPicPr>
            <p:cNvPr id="236" name="Google Shape;23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6025" y="4413425"/>
              <a:ext cx="276225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025" y="4740775"/>
              <a:ext cx="276225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2"/>
            <p:cNvSpPr txBox="1"/>
            <p:nvPr/>
          </p:nvSpPr>
          <p:spPr>
            <a:xfrm>
              <a:off x="402250" y="4364175"/>
              <a:ext cx="1331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</a:rPr>
                <a:t>/iod-ine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32"/>
            <p:cNvSpPr txBox="1"/>
            <p:nvPr/>
          </p:nvSpPr>
          <p:spPr>
            <a:xfrm>
              <a:off x="402250" y="4694238"/>
              <a:ext cx="190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</a:rPr>
                <a:t>/in/mr-ivan-dubrovin/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pic>
        <p:nvPicPr>
          <p:cNvPr id="240" name="Google Shape;24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50" y="139225"/>
            <a:ext cx="1386025" cy="15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dataset: source</a:t>
            </a:r>
            <a:endParaRPr b="1"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79650" y="11749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This </a:t>
            </a:r>
            <a:r>
              <a:rPr lang="en-GB" sz="1600">
                <a:solidFill>
                  <a:schemeClr val="dk1"/>
                </a:solidFill>
              </a:rPr>
              <a:t>project</a:t>
            </a:r>
            <a:r>
              <a:rPr lang="en-GB" sz="1600">
                <a:solidFill>
                  <a:schemeClr val="dk1"/>
                </a:solidFill>
              </a:rPr>
              <a:t> is a part of a larger research </a:t>
            </a:r>
            <a:r>
              <a:rPr lang="en-GB" sz="1600">
                <a:solidFill>
                  <a:schemeClr val="dk1"/>
                </a:solidFill>
              </a:rPr>
              <a:t>effort into using deep learning for modeling dense mixed forests on the scale of individual trees.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The original source of the data is a large field </a:t>
            </a:r>
            <a:r>
              <a:rPr lang="en-GB" sz="1600">
                <a:solidFill>
                  <a:schemeClr val="dk1"/>
                </a:solidFill>
              </a:rPr>
              <a:t>inventory</a:t>
            </a:r>
            <a:r>
              <a:rPr lang="en-GB" sz="1600">
                <a:solidFill>
                  <a:schemeClr val="dk1"/>
                </a:solidFill>
              </a:rPr>
              <a:t> with overlapping UAV LiDAR and RGB orthophoto.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The study area is located near Perm, Russia.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5882" l="5575" r="2113" t="2349"/>
          <a:stretch/>
        </p:blipFill>
        <p:spPr>
          <a:xfrm>
            <a:off x="202125" y="973375"/>
            <a:ext cx="4427976" cy="393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dataset: details</a:t>
            </a:r>
            <a:endParaRPr b="1"/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879650" y="1174975"/>
            <a:ext cx="4191300" cy="24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394 trees, extracted by hand from a large UAV LiDAR survey.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Approximately equal number of deciduous and coniferous species.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Focus on 4 main species: spruce, birch, aspen, and pine.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50" y="1152475"/>
            <a:ext cx="4615200" cy="3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Cross-sections of individual trees</a:t>
            </a:r>
            <a:endParaRPr b="1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22217" l="0" r="0" t="21520"/>
          <a:stretch/>
        </p:blipFill>
        <p:spPr>
          <a:xfrm>
            <a:off x="154525" y="1201750"/>
            <a:ext cx="8834949" cy="34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36735" r="36732" t="0"/>
          <a:stretch/>
        </p:blipFill>
        <p:spPr>
          <a:xfrm>
            <a:off x="-10675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Individual trees in 3D</a:t>
            </a:r>
            <a:endParaRPr b="1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37157" r="36311" t="0"/>
          <a:stretch/>
        </p:blipFill>
        <p:spPr>
          <a:xfrm>
            <a:off x="1274696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0" l="36735" r="36732" t="0"/>
          <a:stretch/>
        </p:blipFill>
        <p:spPr>
          <a:xfrm>
            <a:off x="2560067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0" l="36735" r="36732" t="0"/>
          <a:stretch/>
        </p:blipFill>
        <p:spPr>
          <a:xfrm>
            <a:off x="3845437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7">
            <a:alphaModFix/>
          </a:blip>
          <a:srcRect b="0" l="36735" r="36732" t="0"/>
          <a:stretch/>
        </p:blipFill>
        <p:spPr>
          <a:xfrm>
            <a:off x="5130808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8">
            <a:alphaModFix/>
          </a:blip>
          <a:srcRect b="0" l="36735" r="36732" t="0"/>
          <a:stretch/>
        </p:blipFill>
        <p:spPr>
          <a:xfrm>
            <a:off x="6416179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9">
            <a:alphaModFix/>
          </a:blip>
          <a:srcRect b="0" l="36735" r="36732" t="0"/>
          <a:stretch/>
        </p:blipFill>
        <p:spPr>
          <a:xfrm>
            <a:off x="7701550" y="1047413"/>
            <a:ext cx="1438850" cy="3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00"/>
              <a:t>Experiment 1: Shapes of trees &lt;-&gt; ML feature values</a:t>
            </a:r>
            <a:endParaRPr b="1" sz="2500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Build </a:t>
            </a:r>
            <a:r>
              <a:rPr lang="en-GB" sz="1600">
                <a:solidFill>
                  <a:schemeClr val="dk1"/>
                </a:solidFill>
              </a:rPr>
              <a:t>intuition</a:t>
            </a:r>
            <a:r>
              <a:rPr lang="en-GB" sz="1600">
                <a:solidFill>
                  <a:schemeClr val="dk1"/>
                </a:solidFill>
              </a:rPr>
              <a:t> into the effect of commonly used classic machine learning features on shapes of individual trees.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Set up the problem as binary classification: classify each tree into </a:t>
            </a:r>
            <a:r>
              <a:rPr lang="en-GB" sz="1600">
                <a:solidFill>
                  <a:schemeClr val="dk1"/>
                </a:solidFill>
              </a:rPr>
              <a:t>deciduous</a:t>
            </a:r>
            <a:r>
              <a:rPr lang="en-GB" sz="1600">
                <a:solidFill>
                  <a:schemeClr val="dk1"/>
                </a:solidFill>
              </a:rPr>
              <a:t> or coniferous.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Classification is only required to make sure features have predictive power.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50" y="1414525"/>
            <a:ext cx="4527601" cy="2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Height distribution features</a:t>
            </a:r>
            <a:endParaRPr b="1" sz="2500"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235500" y="1152475"/>
            <a:ext cx="49353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Maximum height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Average height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Standard deviation of height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Skewness of the height distribution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Kurtosis of the height distribution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Entropy of the height distribution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Proportion of points above the mean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Proportion of points above 2 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Deciles of height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Cumulative proportion of points at deciles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700" y="1529184"/>
            <a:ext cx="4650948" cy="2237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Shape</a:t>
            </a:r>
            <a:r>
              <a:rPr b="1" lang="en-GB" sz="2500"/>
              <a:t> features</a:t>
            </a:r>
            <a:r>
              <a:rPr b="1" lang="en-GB"/>
              <a:t> </a:t>
            </a:r>
            <a:r>
              <a:rPr b="1" lang="en-GB" sz="1700"/>
              <a:t>(based on the eigenvalues of the covariance matrix)</a:t>
            </a:r>
            <a:endParaRPr b="1" sz="1700"/>
          </a:p>
        </p:txBody>
      </p:sp>
      <p:sp>
        <p:nvSpPr>
          <p:cNvPr id="134" name="Google Shape;134;p21"/>
          <p:cNvSpPr txBox="1"/>
          <p:nvPr/>
        </p:nvSpPr>
        <p:spPr>
          <a:xfrm>
            <a:off x="1615650" y="4521775"/>
            <a:ext cx="591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Chris </a:t>
            </a:r>
            <a:r>
              <a:rPr lang="en-GB" sz="11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Lucas et al. 2019. </a:t>
            </a:r>
            <a:r>
              <a:rPr lang="en-GB" sz="11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“Identification of Linear Vegetation Elements in a Rural Landscape Using LiDAR Point Clouds.”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04450" y="1199250"/>
            <a:ext cx="68034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Linearity: (λ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- 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) / 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Planarity: (λ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-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) / 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Scatter: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 / 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Omnivariance: (λ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* 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 *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)</a:t>
            </a:r>
            <a:r>
              <a:rPr baseline="30000" lang="en-GB" sz="1600">
                <a:solidFill>
                  <a:schemeClr val="dk1"/>
                </a:solidFill>
              </a:rPr>
              <a:t>1/3</a:t>
            </a:r>
            <a:endParaRPr baseline="30000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Eigentropy: -λ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log(λ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) - 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log(λ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) -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log(λ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Sum of eigenvalues: 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+ 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 +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Curvature: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 / (λ</a:t>
            </a:r>
            <a:r>
              <a:rPr baseline="-25000" lang="en-GB" sz="1600">
                <a:solidFill>
                  <a:schemeClr val="dk1"/>
                </a:solidFill>
              </a:rPr>
              <a:t>1</a:t>
            </a:r>
            <a:r>
              <a:rPr lang="en-GB" sz="1600">
                <a:solidFill>
                  <a:schemeClr val="dk1"/>
                </a:solidFill>
              </a:rPr>
              <a:t>+ λ</a:t>
            </a:r>
            <a:r>
              <a:rPr baseline="-25000" lang="en-GB" sz="16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 + λ</a:t>
            </a:r>
            <a:r>
              <a:rPr baseline="-25000" lang="en-GB" sz="1600">
                <a:solidFill>
                  <a:schemeClr val="dk1"/>
                </a:solidFill>
              </a:rPr>
              <a:t>3</a:t>
            </a:r>
            <a:r>
              <a:rPr lang="en-GB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200" y="4902125"/>
            <a:ext cx="943252" cy="1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900" y="1385413"/>
            <a:ext cx="3736173" cy="23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